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Source Han Sans KR" panose="020B0600000101010101" charset="-127"/>
      <p:regular r:id="rId22"/>
    </p:embeddedFont>
    <p:embeddedFont>
      <p:font typeface="Source Han Sans KR Bold" panose="020B0600000101010101" charset="-127"/>
      <p:regular r:id="rId23"/>
    </p:embeddedFont>
    <p:embeddedFont>
      <p:font typeface="Source Han Sans KR Medium" panose="020B0600000101010101" charset="-127"/>
      <p:regular r:id="rId24"/>
    </p:embeddedFont>
    <p:embeddedFont>
      <p:font typeface="Raleway" pitchFamily="2" charset="0"/>
      <p:regular r:id="rId25"/>
    </p:embeddedFont>
    <p:embeddedFont>
      <p:font typeface="Raleway Bold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1" d="100"/>
          <a:sy n="31" d="100"/>
        </p:scale>
        <p:origin x="104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03952" y="4503386"/>
            <a:ext cx="8080096" cy="1223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sz="7197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비타민 추천 프로젝트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145179" y="3670393"/>
            <a:ext cx="4361021" cy="6546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dirty="0" err="1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유사도</a:t>
            </a:r>
            <a:r>
              <a:rPr lang="en-US" sz="3999" dirty="0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3999" dirty="0" err="1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분석을</a:t>
            </a:r>
            <a:r>
              <a:rPr lang="en-US" sz="3999" dirty="0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3999" dirty="0" err="1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통한</a:t>
            </a:r>
            <a:endParaRPr lang="en-US" sz="3999" dirty="0">
              <a:solidFill>
                <a:srgbClr val="09080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8463794"/>
            <a:ext cx="1257300" cy="3397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2024.07.15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918575"/>
            <a:ext cx="701040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이예지</a:t>
            </a:r>
          </a:p>
        </p:txBody>
      </p:sp>
      <p:sp>
        <p:nvSpPr>
          <p:cNvPr id="6" name="AutoShape 6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6294982" y="1347066"/>
            <a:ext cx="5698036" cy="6109612"/>
          </a:xfrm>
          <a:custGeom>
            <a:avLst/>
            <a:gdLst/>
            <a:ahLst/>
            <a:cxnLst/>
            <a:rect l="l" t="t" r="r" b="b"/>
            <a:pathLst>
              <a:path w="5698036" h="6109612">
                <a:moveTo>
                  <a:pt x="0" y="0"/>
                </a:moveTo>
                <a:lnTo>
                  <a:pt x="5698036" y="0"/>
                </a:lnTo>
                <a:lnTo>
                  <a:pt x="5698036" y="6109612"/>
                </a:lnTo>
                <a:lnTo>
                  <a:pt x="0" y="6109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230409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데이터 전처리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78324" y="7810500"/>
            <a:ext cx="11131353" cy="169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2. 주요_기능성 종류 시각화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주요_기능성을 살펴보면 영양보충이 대부분을 차지하며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면연력,피로회복,성장발육,항산화 정도가 따라오는 것을 볼 수 있다.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5658603" y="1428750"/>
            <a:ext cx="6970793" cy="6335623"/>
          </a:xfrm>
          <a:custGeom>
            <a:avLst/>
            <a:gdLst/>
            <a:ahLst/>
            <a:cxnLst/>
            <a:rect l="l" t="t" r="r" b="b"/>
            <a:pathLst>
              <a:path w="6970793" h="6335623">
                <a:moveTo>
                  <a:pt x="0" y="0"/>
                </a:moveTo>
                <a:lnTo>
                  <a:pt x="6970794" y="0"/>
                </a:lnTo>
                <a:lnTo>
                  <a:pt x="6970794" y="6335623"/>
                </a:lnTo>
                <a:lnTo>
                  <a:pt x="0" y="63356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243899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기능 1(유사도)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304666" y="7810500"/>
            <a:ext cx="7678667" cy="169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1. 주요_기능성, 원료 선택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사용자에게 주요 기능성과 원료를 선택하게 하고,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선택한 기능성에 맞는 데이터를 필터링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3385113" y="2381250"/>
            <a:ext cx="11517774" cy="4310900"/>
          </a:xfrm>
          <a:custGeom>
            <a:avLst/>
            <a:gdLst/>
            <a:ahLst/>
            <a:cxnLst/>
            <a:rect l="l" t="t" r="r" b="b"/>
            <a:pathLst>
              <a:path w="11517774" h="4310900">
                <a:moveTo>
                  <a:pt x="0" y="0"/>
                </a:moveTo>
                <a:lnTo>
                  <a:pt x="11517774" y="0"/>
                </a:lnTo>
                <a:lnTo>
                  <a:pt x="11517774" y="4310900"/>
                </a:lnTo>
                <a:lnTo>
                  <a:pt x="0" y="431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243899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기능 1(유사도)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82493" y="7810500"/>
            <a:ext cx="12123013" cy="169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2. 벡터화 및 유사도 분석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제품의 영양소 정보를 TF-IDF 벡터화하여, 사용자가 원하는 영양소 정보와의 코사인 유사도를 계산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4256032" y="1714500"/>
            <a:ext cx="9775936" cy="5789415"/>
          </a:xfrm>
          <a:custGeom>
            <a:avLst/>
            <a:gdLst/>
            <a:ahLst/>
            <a:cxnLst/>
            <a:rect l="l" t="t" r="r" b="b"/>
            <a:pathLst>
              <a:path w="9775936" h="5789415">
                <a:moveTo>
                  <a:pt x="0" y="0"/>
                </a:moveTo>
                <a:lnTo>
                  <a:pt x="9775936" y="0"/>
                </a:lnTo>
                <a:lnTo>
                  <a:pt x="9775936" y="5789415"/>
                </a:lnTo>
                <a:lnTo>
                  <a:pt x="0" y="57894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243899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기능 1(유사도)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82493" y="7810500"/>
            <a:ext cx="12123013" cy="169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3. 유사도 결과 출력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계산된 유사도를 기준으로 데이터프레임을 정렬하고,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가장 상위 매칭된 제품들의 정보를 출력함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3868780" y="1809750"/>
            <a:ext cx="10550440" cy="5302365"/>
          </a:xfrm>
          <a:custGeom>
            <a:avLst/>
            <a:gdLst/>
            <a:ahLst/>
            <a:cxnLst/>
            <a:rect l="l" t="t" r="r" b="b"/>
            <a:pathLst>
              <a:path w="10550440" h="5302365">
                <a:moveTo>
                  <a:pt x="0" y="0"/>
                </a:moveTo>
                <a:lnTo>
                  <a:pt x="10550440" y="0"/>
                </a:lnTo>
                <a:lnTo>
                  <a:pt x="10550440" y="5302365"/>
                </a:lnTo>
                <a:lnTo>
                  <a:pt x="0" y="53023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349293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기능 2(선호 기준 정렬)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78324" y="7448550"/>
            <a:ext cx="11131353" cy="226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1. 가격 및 찜하기 feature 전처리</a:t>
            </a:r>
          </a:p>
          <a:p>
            <a:pPr algn="ctr">
              <a:lnSpc>
                <a:spcPts val="4500"/>
              </a:lnSpc>
            </a:pPr>
            <a:endParaRPr lang="en-US" sz="300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가격 구간 빈도에 대한 시각화와 기능2 구현을 위해 전처리 과정을 진행</a:t>
            </a:r>
          </a:p>
          <a:p>
            <a:pPr algn="ctr">
              <a:lnSpc>
                <a:spcPts val="4500"/>
              </a:lnSpc>
            </a:pPr>
            <a:endParaRPr lang="en-US" sz="3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3391036" y="1428750"/>
            <a:ext cx="11505927" cy="6303709"/>
          </a:xfrm>
          <a:custGeom>
            <a:avLst/>
            <a:gdLst/>
            <a:ahLst/>
            <a:cxnLst/>
            <a:rect l="l" t="t" r="r" b="b"/>
            <a:pathLst>
              <a:path w="11505927" h="6303709">
                <a:moveTo>
                  <a:pt x="0" y="0"/>
                </a:moveTo>
                <a:lnTo>
                  <a:pt x="11505928" y="0"/>
                </a:lnTo>
                <a:lnTo>
                  <a:pt x="11505928" y="6303709"/>
                </a:lnTo>
                <a:lnTo>
                  <a:pt x="0" y="63037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349293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기능 2(선호 기준 정렬)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82493" y="8001000"/>
            <a:ext cx="12123013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2. 상품 가격대별 분포와 상위 20개 제품의 찜하기 순위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막대 그래프로 시각화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5542368" y="2009287"/>
            <a:ext cx="7203264" cy="6268426"/>
          </a:xfrm>
          <a:custGeom>
            <a:avLst/>
            <a:gdLst/>
            <a:ahLst/>
            <a:cxnLst/>
            <a:rect l="l" t="t" r="r" b="b"/>
            <a:pathLst>
              <a:path w="7203264" h="6268426">
                <a:moveTo>
                  <a:pt x="0" y="0"/>
                </a:moveTo>
                <a:lnTo>
                  <a:pt x="7203264" y="0"/>
                </a:lnTo>
                <a:lnTo>
                  <a:pt x="7203264" y="6268426"/>
                </a:lnTo>
                <a:lnTo>
                  <a:pt x="0" y="62684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349293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기능 2(선호 기준 정렬)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3389554" y="2190750"/>
            <a:ext cx="11508893" cy="4720237"/>
          </a:xfrm>
          <a:custGeom>
            <a:avLst/>
            <a:gdLst/>
            <a:ahLst/>
            <a:cxnLst/>
            <a:rect l="l" t="t" r="r" b="b"/>
            <a:pathLst>
              <a:path w="11508893" h="4720237">
                <a:moveTo>
                  <a:pt x="0" y="0"/>
                </a:moveTo>
                <a:lnTo>
                  <a:pt x="11508892" y="0"/>
                </a:lnTo>
                <a:lnTo>
                  <a:pt x="11508892" y="4720237"/>
                </a:lnTo>
                <a:lnTo>
                  <a:pt x="0" y="47202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349293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기능 2(선호 기준 정렬)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82493" y="8001000"/>
            <a:ext cx="12123013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3. 사용자가 선택한 기준에 따라 상품 데이터프레임을 정렬하고,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정렬된 결과를 출력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5680739" y="1905000"/>
            <a:ext cx="6926522" cy="6305016"/>
          </a:xfrm>
          <a:custGeom>
            <a:avLst/>
            <a:gdLst/>
            <a:ahLst/>
            <a:cxnLst/>
            <a:rect l="l" t="t" r="r" b="b"/>
            <a:pathLst>
              <a:path w="6926522" h="6305016">
                <a:moveTo>
                  <a:pt x="0" y="0"/>
                </a:moveTo>
                <a:lnTo>
                  <a:pt x="6926522" y="0"/>
                </a:lnTo>
                <a:lnTo>
                  <a:pt x="6926522" y="6305016"/>
                </a:lnTo>
                <a:lnTo>
                  <a:pt x="0" y="63050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349293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기능 2(선호 기준 정렬)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7540167" y="5038377"/>
            <a:ext cx="2496432" cy="2496432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90807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050159" y="5038377"/>
            <a:ext cx="2496432" cy="249643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90807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369310" y="5038377"/>
            <a:ext cx="2496432" cy="2496432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90807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3533409"/>
            <a:ext cx="4746070" cy="3962969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923832" y="765070"/>
            <a:ext cx="344697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 결론 및 향후 보완 과제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40738" y="2804747"/>
            <a:ext cx="9515274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74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다양한 기능성을 가진 비타민 제품들 중에서 사용자가 원하는 영양소를 포함한 최적의 제품을 찾을 수 있습니다. 또한, 사용자는 가격이나 찜하기 수 등을 고려하여 원하는 정렬 기준에 따라 상품을 선택할 수 있습니다.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313622" y="6069458"/>
            <a:ext cx="94952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DE59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UX 개선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320634" y="6069458"/>
            <a:ext cx="195548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DE59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추천 시스템 개선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639785" y="6069458"/>
            <a:ext cx="1955483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DE59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리뷰 데이터 분석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214821" y="7888658"/>
            <a:ext cx="3148379" cy="1885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처리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기반의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입력을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받아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처리하는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기능을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도입하여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사용자와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보다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자연스러운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상호작용을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가능하게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할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계획입니다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724186" y="7888658"/>
            <a:ext cx="3148379" cy="188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맞춤형 추천 시스템을 구축하기 위해 머신러닝 기법을 활용하여 사용자의 선호와 특성을 반영하는 추천 엔진을 개발할 계획입니다.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043336" y="7888658"/>
            <a:ext cx="3148379" cy="18939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</a:pPr>
            <a:r>
              <a:rPr lang="ko-KR" alt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용자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리뷰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데이터를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수집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및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분석하여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제품의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품질과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성능에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대한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추가적인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정보를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제공하는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시스템을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개발할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000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계획입니다</a:t>
            </a: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097789" y="3030861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>
            <a:off x="10097789" y="3875917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>
            <a:off x="10097789" y="4720972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>
            <a:off x="10097789" y="5566028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AutoShape 6"/>
          <p:cNvSpPr/>
          <p:nvPr/>
        </p:nvSpPr>
        <p:spPr>
          <a:xfrm>
            <a:off x="10097789" y="6411083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AutoShape 7"/>
          <p:cNvSpPr/>
          <p:nvPr/>
        </p:nvSpPr>
        <p:spPr>
          <a:xfrm>
            <a:off x="10097789" y="7256139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3169946" y="4627050"/>
            <a:ext cx="2938136" cy="91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sz="5305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912174" y="2501265"/>
            <a:ext cx="3585686" cy="498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프로젝트 소개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 수집 방법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 전처리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기능 1(유사도)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기능 2(선호 기준 정렬)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결론 및 향후 보완 과제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18096" y="2501265"/>
            <a:ext cx="465296" cy="498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05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871447" y="5143500"/>
            <a:ext cx="14545107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7223745" y="3327288"/>
            <a:ext cx="384051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감사합니다.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819108" y="3080817"/>
            <a:ext cx="2247971" cy="698372"/>
            <a:chOff x="0" y="0"/>
            <a:chExt cx="592058" cy="183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1084762" y="3086100"/>
            <a:ext cx="4137367" cy="4114800"/>
          </a:xfrm>
          <a:custGeom>
            <a:avLst/>
            <a:gdLst/>
            <a:ahLst/>
            <a:cxnLst/>
            <a:rect l="l" t="t" r="r" b="b"/>
            <a:pathLst>
              <a:path w="4137367" h="4114800">
                <a:moveTo>
                  <a:pt x="0" y="0"/>
                </a:moveTo>
                <a:lnTo>
                  <a:pt x="4137368" y="0"/>
                </a:lnTo>
                <a:lnTo>
                  <a:pt x="41373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923832" y="765070"/>
            <a:ext cx="230409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프로젝트 소개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19108" y="3978571"/>
            <a:ext cx="7035690" cy="169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‘네이버 쇼핑’ 사이트의 정보를 활용하여 사용자가 원하는 원료를 입력하였을 때, 유사도가 높은 비타민을 추천한다.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314480" y="3195052"/>
            <a:ext cx="125722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주제 소개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819108" y="3080817"/>
            <a:ext cx="2247971" cy="698372"/>
            <a:chOff x="0" y="0"/>
            <a:chExt cx="592058" cy="183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477500" y="2179398"/>
            <a:ext cx="5366047" cy="5928205"/>
          </a:xfrm>
          <a:custGeom>
            <a:avLst/>
            <a:gdLst/>
            <a:ahLst/>
            <a:cxnLst/>
            <a:rect l="l" t="t" r="r" b="b"/>
            <a:pathLst>
              <a:path w="5366047" h="5928205">
                <a:moveTo>
                  <a:pt x="0" y="0"/>
                </a:moveTo>
                <a:lnTo>
                  <a:pt x="5366047" y="0"/>
                </a:lnTo>
                <a:lnTo>
                  <a:pt x="5366047" y="5928204"/>
                </a:lnTo>
                <a:lnTo>
                  <a:pt x="0" y="5928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923832" y="765070"/>
            <a:ext cx="230409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프로젝트 소개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19108" y="3978571"/>
            <a:ext cx="7035690" cy="2838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맞춤형 건강 관리의 중요성 증가</a:t>
            </a:r>
          </a:p>
          <a:p>
            <a:pPr marL="647700" lvl="1" indent="-323850" algn="l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다양한 비타민 제품이 시장에 존재하며 선택의 폭이 넓음</a:t>
            </a:r>
          </a:p>
          <a:p>
            <a:pPr marL="647700" lvl="1" indent="-323850" algn="l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과잉 복용을 방지하고 효과적인 비타민 섭취를 돕기 위함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19108" y="3195052"/>
            <a:ext cx="224797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주제 선정 배경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4028263" y="2381376"/>
            <a:ext cx="10231474" cy="4830397"/>
          </a:xfrm>
          <a:custGeom>
            <a:avLst/>
            <a:gdLst/>
            <a:ahLst/>
            <a:cxnLst/>
            <a:rect l="l" t="t" r="r" b="b"/>
            <a:pathLst>
              <a:path w="10231474" h="4830397">
                <a:moveTo>
                  <a:pt x="0" y="0"/>
                </a:moveTo>
                <a:lnTo>
                  <a:pt x="10231474" y="0"/>
                </a:lnTo>
                <a:lnTo>
                  <a:pt x="10231474" y="4830398"/>
                </a:lnTo>
                <a:lnTo>
                  <a:pt x="0" y="48303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4" name="Group 4"/>
          <p:cNvGrpSpPr/>
          <p:nvPr/>
        </p:nvGrpSpPr>
        <p:grpSpPr>
          <a:xfrm>
            <a:off x="7201510" y="1028700"/>
            <a:ext cx="3884979" cy="698372"/>
            <a:chOff x="0" y="0"/>
            <a:chExt cx="5179973" cy="931162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5179973" cy="931162"/>
              <a:chOff x="0" y="0"/>
              <a:chExt cx="1023204" cy="183933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023205" cy="183933"/>
              </a:xfrm>
              <a:custGeom>
                <a:avLst/>
                <a:gdLst/>
                <a:ahLst/>
                <a:cxnLst/>
                <a:rect l="l" t="t" r="r" b="b"/>
                <a:pathLst>
                  <a:path w="1023205" h="183933">
                    <a:moveTo>
                      <a:pt x="91967" y="0"/>
                    </a:moveTo>
                    <a:lnTo>
                      <a:pt x="931238" y="0"/>
                    </a:lnTo>
                    <a:cubicBezTo>
                      <a:pt x="955629" y="0"/>
                      <a:pt x="979021" y="9689"/>
                      <a:pt x="996268" y="26936"/>
                    </a:cubicBezTo>
                    <a:cubicBezTo>
                      <a:pt x="1013515" y="44184"/>
                      <a:pt x="1023205" y="67576"/>
                      <a:pt x="1023205" y="91967"/>
                    </a:cubicBezTo>
                    <a:lnTo>
                      <a:pt x="1023205" y="91967"/>
                    </a:lnTo>
                    <a:cubicBezTo>
                      <a:pt x="1023205" y="116358"/>
                      <a:pt x="1013515" y="139750"/>
                      <a:pt x="996268" y="156997"/>
                    </a:cubicBezTo>
                    <a:cubicBezTo>
                      <a:pt x="979021" y="174244"/>
                      <a:pt x="955629" y="183933"/>
                      <a:pt x="931238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1023204" cy="222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0" y="168190"/>
              <a:ext cx="5179973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웹 스크래핑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23832" y="765070"/>
            <a:ext cx="268509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데이터 수집 방법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45166" y="7773749"/>
            <a:ext cx="6197667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1.필요한 라이브러리 Import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7201510" y="1028700"/>
            <a:ext cx="3884979" cy="698372"/>
            <a:chOff x="0" y="0"/>
            <a:chExt cx="5179973" cy="931162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5179973" cy="931162"/>
              <a:chOff x="0" y="0"/>
              <a:chExt cx="1023204" cy="183933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023205" cy="183933"/>
              </a:xfrm>
              <a:custGeom>
                <a:avLst/>
                <a:gdLst/>
                <a:ahLst/>
                <a:cxnLst/>
                <a:rect l="l" t="t" r="r" b="b"/>
                <a:pathLst>
                  <a:path w="1023205" h="183933">
                    <a:moveTo>
                      <a:pt x="91967" y="0"/>
                    </a:moveTo>
                    <a:lnTo>
                      <a:pt x="931238" y="0"/>
                    </a:lnTo>
                    <a:cubicBezTo>
                      <a:pt x="955629" y="0"/>
                      <a:pt x="979021" y="9689"/>
                      <a:pt x="996268" y="26936"/>
                    </a:cubicBezTo>
                    <a:cubicBezTo>
                      <a:pt x="1013515" y="44184"/>
                      <a:pt x="1023205" y="67576"/>
                      <a:pt x="1023205" y="91967"/>
                    </a:cubicBezTo>
                    <a:lnTo>
                      <a:pt x="1023205" y="91967"/>
                    </a:lnTo>
                    <a:cubicBezTo>
                      <a:pt x="1023205" y="116358"/>
                      <a:pt x="1013515" y="139750"/>
                      <a:pt x="996268" y="156997"/>
                    </a:cubicBezTo>
                    <a:cubicBezTo>
                      <a:pt x="979021" y="174244"/>
                      <a:pt x="955629" y="183933"/>
                      <a:pt x="931238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1023204" cy="222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0" y="168190"/>
              <a:ext cx="5179973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웹 스크래핑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5342311" y="2049711"/>
            <a:ext cx="7603379" cy="6187577"/>
          </a:xfrm>
          <a:custGeom>
            <a:avLst/>
            <a:gdLst/>
            <a:ahLst/>
            <a:cxnLst/>
            <a:rect l="l" t="t" r="r" b="b"/>
            <a:pathLst>
              <a:path w="7603379" h="6187577">
                <a:moveTo>
                  <a:pt x="0" y="0"/>
                </a:moveTo>
                <a:lnTo>
                  <a:pt x="7603378" y="0"/>
                </a:lnTo>
                <a:lnTo>
                  <a:pt x="7603378" y="6187578"/>
                </a:lnTo>
                <a:lnTo>
                  <a:pt x="0" y="6187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923832" y="765070"/>
            <a:ext cx="268509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데이터 수집 방법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45166" y="8465889"/>
            <a:ext cx="6197667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2. query 입력 및 feature 설정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7201510" y="1028700"/>
            <a:ext cx="3884979" cy="698372"/>
            <a:chOff x="0" y="0"/>
            <a:chExt cx="5179973" cy="931162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5179973" cy="931162"/>
              <a:chOff x="0" y="0"/>
              <a:chExt cx="1023204" cy="183933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023205" cy="183933"/>
              </a:xfrm>
              <a:custGeom>
                <a:avLst/>
                <a:gdLst/>
                <a:ahLst/>
                <a:cxnLst/>
                <a:rect l="l" t="t" r="r" b="b"/>
                <a:pathLst>
                  <a:path w="1023205" h="183933">
                    <a:moveTo>
                      <a:pt x="91967" y="0"/>
                    </a:moveTo>
                    <a:lnTo>
                      <a:pt x="931238" y="0"/>
                    </a:lnTo>
                    <a:cubicBezTo>
                      <a:pt x="955629" y="0"/>
                      <a:pt x="979021" y="9689"/>
                      <a:pt x="996268" y="26936"/>
                    </a:cubicBezTo>
                    <a:cubicBezTo>
                      <a:pt x="1013515" y="44184"/>
                      <a:pt x="1023205" y="67576"/>
                      <a:pt x="1023205" y="91967"/>
                    </a:cubicBezTo>
                    <a:lnTo>
                      <a:pt x="1023205" y="91967"/>
                    </a:lnTo>
                    <a:cubicBezTo>
                      <a:pt x="1023205" y="116358"/>
                      <a:pt x="1013515" y="139750"/>
                      <a:pt x="996268" y="156997"/>
                    </a:cubicBezTo>
                    <a:cubicBezTo>
                      <a:pt x="979021" y="174244"/>
                      <a:pt x="955629" y="183933"/>
                      <a:pt x="931238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1023204" cy="222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0" y="168190"/>
              <a:ext cx="5179973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웹 스크래핑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5633777" y="1981064"/>
            <a:ext cx="7020446" cy="6324872"/>
          </a:xfrm>
          <a:custGeom>
            <a:avLst/>
            <a:gdLst/>
            <a:ahLst/>
            <a:cxnLst/>
            <a:rect l="l" t="t" r="r" b="b"/>
            <a:pathLst>
              <a:path w="7020446" h="6324872">
                <a:moveTo>
                  <a:pt x="0" y="0"/>
                </a:moveTo>
                <a:lnTo>
                  <a:pt x="7020446" y="0"/>
                </a:lnTo>
                <a:lnTo>
                  <a:pt x="7020446" y="6324872"/>
                </a:lnTo>
                <a:lnTo>
                  <a:pt x="0" y="6324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923832" y="765070"/>
            <a:ext cx="268509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데이터 수집 방법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45166" y="8465889"/>
            <a:ext cx="6197667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3. 제품 정보 가져오기</a:t>
            </a: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(find_element, Xpath 경로 사용)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7201510" y="1028700"/>
            <a:ext cx="3884979" cy="698372"/>
            <a:chOff x="0" y="0"/>
            <a:chExt cx="5179973" cy="931162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5179973" cy="931162"/>
              <a:chOff x="0" y="0"/>
              <a:chExt cx="1023204" cy="183933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023205" cy="183933"/>
              </a:xfrm>
              <a:custGeom>
                <a:avLst/>
                <a:gdLst/>
                <a:ahLst/>
                <a:cxnLst/>
                <a:rect l="l" t="t" r="r" b="b"/>
                <a:pathLst>
                  <a:path w="1023205" h="183933">
                    <a:moveTo>
                      <a:pt x="91967" y="0"/>
                    </a:moveTo>
                    <a:lnTo>
                      <a:pt x="931238" y="0"/>
                    </a:lnTo>
                    <a:cubicBezTo>
                      <a:pt x="955629" y="0"/>
                      <a:pt x="979021" y="9689"/>
                      <a:pt x="996268" y="26936"/>
                    </a:cubicBezTo>
                    <a:cubicBezTo>
                      <a:pt x="1013515" y="44184"/>
                      <a:pt x="1023205" y="67576"/>
                      <a:pt x="1023205" y="91967"/>
                    </a:cubicBezTo>
                    <a:lnTo>
                      <a:pt x="1023205" y="91967"/>
                    </a:lnTo>
                    <a:cubicBezTo>
                      <a:pt x="1023205" y="116358"/>
                      <a:pt x="1013515" y="139750"/>
                      <a:pt x="996268" y="156997"/>
                    </a:cubicBezTo>
                    <a:cubicBezTo>
                      <a:pt x="979021" y="174244"/>
                      <a:pt x="955629" y="183933"/>
                      <a:pt x="931238" y="183933"/>
                    </a:cubicBezTo>
                    <a:lnTo>
                      <a:pt x="91967" y="183933"/>
                    </a:lnTo>
                    <a:cubicBezTo>
                      <a:pt x="67576" y="183933"/>
                      <a:pt x="44184" y="174244"/>
                      <a:pt x="26936" y="156997"/>
                    </a:cubicBezTo>
                    <a:cubicBezTo>
                      <a:pt x="9689" y="139750"/>
                      <a:pt x="0" y="116358"/>
                      <a:pt x="0" y="91967"/>
                    </a:cubicBezTo>
                    <a:lnTo>
                      <a:pt x="0" y="91967"/>
                    </a:lnTo>
                    <a:cubicBezTo>
                      <a:pt x="0" y="67576"/>
                      <a:pt x="9689" y="44184"/>
                      <a:pt x="26936" y="26936"/>
                    </a:cubicBezTo>
                    <a:cubicBezTo>
                      <a:pt x="44184" y="9689"/>
                      <a:pt x="67576" y="0"/>
                      <a:pt x="91967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1023204" cy="222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0" y="168190"/>
              <a:ext cx="5179973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웹 스크래핑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5947394" y="2412767"/>
            <a:ext cx="6393213" cy="5461466"/>
          </a:xfrm>
          <a:custGeom>
            <a:avLst/>
            <a:gdLst/>
            <a:ahLst/>
            <a:cxnLst/>
            <a:rect l="l" t="t" r="r" b="b"/>
            <a:pathLst>
              <a:path w="6393213" h="5461466">
                <a:moveTo>
                  <a:pt x="0" y="0"/>
                </a:moveTo>
                <a:lnTo>
                  <a:pt x="6393212" y="0"/>
                </a:lnTo>
                <a:lnTo>
                  <a:pt x="6393212" y="5461466"/>
                </a:lnTo>
                <a:lnTo>
                  <a:pt x="0" y="54614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923832" y="765070"/>
            <a:ext cx="268509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데이터 수집 방법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844154" y="8467861"/>
            <a:ext cx="6599692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4. DataFrame 형태 만들기 및 파일 저장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4972313" y="1714500"/>
            <a:ext cx="8343374" cy="6004110"/>
          </a:xfrm>
          <a:custGeom>
            <a:avLst/>
            <a:gdLst/>
            <a:ahLst/>
            <a:cxnLst/>
            <a:rect l="l" t="t" r="r" b="b"/>
            <a:pathLst>
              <a:path w="8343374" h="6004110">
                <a:moveTo>
                  <a:pt x="0" y="0"/>
                </a:moveTo>
                <a:lnTo>
                  <a:pt x="8343374" y="0"/>
                </a:lnTo>
                <a:lnTo>
                  <a:pt x="8343374" y="6004110"/>
                </a:lnTo>
                <a:lnTo>
                  <a:pt x="0" y="60041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230409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데이터 전처리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938748" y="8001000"/>
            <a:ext cx="6410504" cy="169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1. 저장한 Data 불러오기</a:t>
            </a:r>
          </a:p>
          <a:p>
            <a:pPr algn="ctr">
              <a:lnSpc>
                <a:spcPts val="4500"/>
              </a:lnSpc>
            </a:pPr>
            <a:endParaRPr lang="en-US" sz="300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주요_기능성 및 원료명 feature 전처리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455</Words>
  <Application>Microsoft Office PowerPoint</Application>
  <PresentationFormat>사용자 지정</PresentationFormat>
  <Paragraphs>78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Raleway</vt:lpstr>
      <vt:lpstr>Source Han Sans KR Medium</vt:lpstr>
      <vt:lpstr>Raleway Bold</vt:lpstr>
      <vt:lpstr>Arial</vt:lpstr>
      <vt:lpstr>Calibri</vt:lpstr>
      <vt:lpstr>Source Han Sans KR</vt:lpstr>
      <vt:lpstr>Source Han Sans KR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비타민 추천</dc:title>
  <cp:lastModifiedBy>예지 이</cp:lastModifiedBy>
  <cp:revision>4</cp:revision>
  <dcterms:created xsi:type="dcterms:W3CDTF">2006-08-16T00:00:00Z</dcterms:created>
  <dcterms:modified xsi:type="dcterms:W3CDTF">2024-07-16T15:17:50Z</dcterms:modified>
  <dc:identifier>DAGK7SU04Kc</dc:identifier>
</cp:coreProperties>
</file>

<file path=docProps/thumbnail.jpeg>
</file>